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5" r:id="rId4"/>
    <p:sldId id="257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A3C7-D496-4135-B990-F55B021F8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B09BB5-AF76-4F29-80E1-36AC619C7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B06AF4-6625-4717-AEC0-D8B03456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15FA49-5D12-41BA-8A2A-469F269E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C35E6-7FB1-4283-9B70-70B9077F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5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A0A29-5583-4039-9D0F-43B46DC7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359FE4-287D-4FAF-8357-53007BF73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54367D-D472-4CB0-91C8-A86FED53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E3B9BE-89C2-47C7-9ECA-024D1FBB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20C8E2-053D-4A6E-B98E-944DE54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1D4C09-035A-4AEA-A8FB-6C523D909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7DCF54-6206-42EB-BEB8-A93BC7092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CB0088-094A-474D-B523-82AFEAB5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8BD294-53AE-46BC-8F8A-21BB3EF0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457E32-AF23-48A8-BF1B-2E0E9C76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40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ACAE5-7871-4A4D-BC56-15517E14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41BC4-2888-43D4-90D7-99BA3773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DBA3D-6CEF-44C6-ADD4-48FF8C02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724079-E6A1-4446-8E54-18E8DC7A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BAE478-BA8F-412C-96E4-044400EE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41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BFA20-779D-4363-A390-A5BF293E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8CDF64-773F-4BA4-9CD7-5497F68A2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B8A91F-240E-468A-B86E-5CABAD8F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D9A2F2-F22F-474C-9E84-F2378CA7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398D67-92F1-46A4-B31E-E56C95FB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34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FFCB8-EA52-44C7-B9B7-6782142A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79F490-044B-4BDE-B31E-8AAA8729C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A7B711-F3A3-4FC3-A4C8-7B4FFA457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E5A8ED-6E97-4786-933A-CE1465CC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06E606-802D-425D-A222-F56B9FB1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C26BCF-494D-4427-83CE-CFDEEBDE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3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43281-88F7-4370-A87D-204166E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0F7CA8-724F-4E44-AF61-9B7B939A9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7FA1EA-B796-414D-B850-1565C6DC0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0FED47-8837-450D-B345-95A27F0A6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F097EFE-9F07-486E-BD16-479478B84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BD6152-ED31-42CF-947F-3BCFEBC3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FF5480-F32E-4AD4-A646-1F280F8B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15CB80-B5B9-4F75-9E87-D1C3F578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35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A679-88CE-4D78-8AC5-5704543D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210FDC-6114-492B-8943-D66E69CD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B0559B-2D52-4B23-81A1-A95FAD2C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00424A-E2E4-4B84-9E0C-24FD19F1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22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17BB62-4E04-4E37-8622-EC1A4D61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70DE627-B4DE-4346-834D-8948EB3D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25116E-A34C-47A8-B1D8-6D469CE2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63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6EE0A-47D1-4016-9B39-4AD17BE8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3B8C2-43DE-46F9-9480-0D36BB1C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B357B-F9EB-4FF0-8C6E-665DCDFC9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7EB9E1-E438-4420-BC87-F4166858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023D89-E8A0-4CB9-BEF7-1780627C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44A624-92D8-49D4-89C9-A9608F50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46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8214C-AEC0-4A63-8F3A-BC3BC2A7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CB13657-19DB-4F8E-A14D-24B831118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F0166B-1C6C-4D49-B056-0DAE758B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429239-E382-4210-97A2-6FEFB4C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86CF6B-8A54-49A9-BA58-6E0B59C7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2FC82E-D58F-443E-9F5D-7635C20A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0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4579DC-2955-4DAB-9A5E-3CB1DF0F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0B539F-FF5D-4D0F-A440-ED2FEB070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8E4A4-786B-4A7D-AE95-5F295B592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2639-F180-4584-AC19-64A56ABEF919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200A0E-8E72-449F-818C-A722A371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A68E87-AE54-4D6B-9B87-D4ECAAC37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8B46-4D55-4680-9CF0-BA48EE4207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6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BF42CB-4579-4D89-B650-67C73DC19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3376123"/>
            <a:ext cx="4515147" cy="1529232"/>
          </a:xfrm>
        </p:spPr>
        <p:txBody>
          <a:bodyPr>
            <a:normAutofit/>
          </a:bodyPr>
          <a:lstStyle/>
          <a:p>
            <a:pPr algn="r"/>
            <a:r>
              <a:rPr lang="nl-NL" sz="4100">
                <a:latin typeface="Speak Pro" panose="020B0504020101020102" pitchFamily="34" charset="0"/>
              </a:rPr>
              <a:t>Kunstenaars onderzoeksopdracht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4F956C-C3BB-4972-9594-3E836BCC4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9886" y="4905356"/>
            <a:ext cx="4165290" cy="617620"/>
          </a:xfrm>
        </p:spPr>
        <p:txBody>
          <a:bodyPr>
            <a:normAutofit/>
          </a:bodyPr>
          <a:lstStyle/>
          <a:p>
            <a:pPr algn="r"/>
            <a:r>
              <a:rPr lang="nl-NL" sz="1300">
                <a:latin typeface="+mj-lt"/>
              </a:rPr>
              <a:t>Gillian Walter</a:t>
            </a:r>
          </a:p>
          <a:p>
            <a:pPr algn="r"/>
            <a:r>
              <a:rPr lang="nl-NL" sz="1300">
                <a:latin typeface="+mj-lt"/>
              </a:rPr>
              <a:t>VT4B</a:t>
            </a:r>
          </a:p>
        </p:txBody>
      </p:sp>
      <p:pic>
        <p:nvPicPr>
          <p:cNvPr id="5" name="Afbeelding 4" descr="Afbeelding met vallei, natuur&#10;&#10;Automatisch gegenereerde beschrijving">
            <a:extLst>
              <a:ext uri="{FF2B5EF4-FFF2-40B4-BE49-F238E27FC236}">
                <a16:creationId xmlns:a16="http://schemas.microsoft.com/office/drawing/2014/main" id="{F3E6807D-1953-4E85-A72A-B9F418C71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1" b="8533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0F5C624-6F83-433A-B054-915F0008D68B}"/>
              </a:ext>
            </a:extLst>
          </p:cNvPr>
          <p:cNvSpPr txBox="1"/>
          <p:nvPr/>
        </p:nvSpPr>
        <p:spPr>
          <a:xfrm>
            <a:off x="7620000" y="5534025"/>
            <a:ext cx="41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peak Pro" panose="020B0504020101020102" pitchFamily="34" charset="0"/>
              </a:rPr>
              <a:t>Shyness of the crown </a:t>
            </a:r>
            <a:r>
              <a:rPr lang="en-GB" dirty="0">
                <a:latin typeface="Speak Pro" panose="020B0504020101020102" pitchFamily="34" charset="0"/>
                <a:sym typeface="Wingdings" panose="05000000000000000000" pitchFamily="2" charset="2"/>
              </a:rPr>
              <a:t> Social distancing </a:t>
            </a:r>
            <a:endParaRPr lang="en-GB" dirty="0">
              <a:latin typeface="Speak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0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allei, natuur&#10;&#10;Automatisch gegenereerde beschrijving">
            <a:extLst>
              <a:ext uri="{FF2B5EF4-FFF2-40B4-BE49-F238E27FC236}">
                <a16:creationId xmlns:a16="http://schemas.microsoft.com/office/drawing/2014/main" id="{38841D43-EF7B-4A4F-9F00-70090B005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99" y="643467"/>
            <a:ext cx="4080802" cy="5571066"/>
          </a:xfrm>
          <a:prstGeom prst="rect">
            <a:avLst/>
          </a:prstGeom>
        </p:spPr>
      </p:pic>
      <p:pic>
        <p:nvPicPr>
          <p:cNvPr id="5" name="Afbeelding 4" descr="Afbeelding met kleurrijk, verschillend, foto, veel&#10;&#10;Automatisch gegenereerde beschrijving">
            <a:extLst>
              <a:ext uri="{FF2B5EF4-FFF2-40B4-BE49-F238E27FC236}">
                <a16:creationId xmlns:a16="http://schemas.microsoft.com/office/drawing/2014/main" id="{536B20B5-1791-43A0-8F11-C3B9EDFB8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r="88"/>
          <a:stretch/>
        </p:blipFill>
        <p:spPr>
          <a:xfrm>
            <a:off x="6256865" y="823447"/>
            <a:ext cx="5291667" cy="52111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9C1AA64-6C55-41BE-AF63-806641390741}"/>
              </a:ext>
            </a:extLst>
          </p:cNvPr>
          <p:cNvSpPr txBox="1"/>
          <p:nvPr/>
        </p:nvSpPr>
        <p:spPr>
          <a:xfrm>
            <a:off x="1248899" y="6236454"/>
            <a:ext cx="399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peak Pro" panose="020B0504020101020102" pitchFamily="34" charset="0"/>
              </a:rPr>
              <a:t>60 x 80 cm </a:t>
            </a:r>
          </a:p>
        </p:txBody>
      </p:sp>
    </p:spTree>
    <p:extLst>
      <p:ext uri="{BB962C8B-B14F-4D97-AF65-F5344CB8AC3E}">
        <p14:creationId xmlns:p14="http://schemas.microsoft.com/office/powerpoint/2010/main" val="165941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foto, kleurrijk, verschillend, weergeven&#10;&#10;Automatisch gegenereerde beschrijving">
            <a:extLst>
              <a:ext uri="{FF2B5EF4-FFF2-40B4-BE49-F238E27FC236}">
                <a16:creationId xmlns:a16="http://schemas.microsoft.com/office/drawing/2014/main" id="{65EA97A1-8656-48DA-B812-8362CC220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r="5234" b="-2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B4FE6619-B428-4148-BB7F-F2DC8C911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61303"/>
            <a:ext cx="4556760" cy="77501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l-NL" sz="5200" dirty="0" err="1">
                <a:latin typeface="Speak Pro" panose="020B0504020101020102" pitchFamily="34" charset="0"/>
              </a:rPr>
              <a:t>Tonje</a:t>
            </a:r>
            <a:r>
              <a:rPr lang="nl-NL" sz="5200" dirty="0">
                <a:latin typeface="Speak Pro" panose="020B0504020101020102" pitchFamily="34" charset="0"/>
              </a:rPr>
              <a:t> Moe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A903B5-6744-47FD-8ADF-C1619C2ED168}"/>
              </a:ext>
            </a:extLst>
          </p:cNvPr>
          <p:cNvSpPr txBox="1"/>
          <p:nvPr/>
        </p:nvSpPr>
        <p:spPr>
          <a:xfrm>
            <a:off x="228599" y="1036321"/>
            <a:ext cx="45567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Speak Pro" panose="020B0504020101020102" pitchFamily="34" charset="0"/>
              </a:rPr>
              <a:t>Ze z</a:t>
            </a:r>
            <a:r>
              <a:rPr lang="nl-NL" b="0" i="0" dirty="0">
                <a:solidFill>
                  <a:srgbClr val="000000"/>
                </a:solidFill>
                <a:effectLst/>
                <a:latin typeface="Speak Pro" panose="020B0504020101020102" pitchFamily="34" charset="0"/>
              </a:rPr>
              <a:t>iet het als haar missie om een balans te vinden tussen orde en wanorde, harmonie en hardheid, vertrouwen en verzinsels. </a:t>
            </a:r>
            <a:endParaRPr lang="nl-NL" dirty="0">
              <a:latin typeface="Speak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2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2E87EE-3F47-4F1F-B3FF-7AD19BD3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61303"/>
            <a:ext cx="4556760" cy="77501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l-NL" sz="5200" dirty="0" err="1">
                <a:latin typeface="Speak Pro" panose="020B0504020101020102" pitchFamily="34" charset="0"/>
              </a:rPr>
              <a:t>Tonje</a:t>
            </a:r>
            <a:r>
              <a:rPr lang="nl-NL" sz="5200" dirty="0">
                <a:latin typeface="Speak Pro" panose="020B0504020101020102" pitchFamily="34" charset="0"/>
              </a:rPr>
              <a:t> Moe</a:t>
            </a:r>
          </a:p>
        </p:txBody>
      </p:sp>
      <p:pic>
        <p:nvPicPr>
          <p:cNvPr id="4" name="Afbeelding 3" descr="Afbeelding met foto, verschillend, kleurrijk, gekleurd&#10;&#10;Automatisch gegenereerde beschrijving">
            <a:extLst>
              <a:ext uri="{FF2B5EF4-FFF2-40B4-BE49-F238E27FC236}">
                <a16:creationId xmlns:a16="http://schemas.microsoft.com/office/drawing/2014/main" id="{70ECFE35-F2A1-48DC-83DA-0B1769D54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r="296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EB822CA-124A-44A8-AB25-67E4292CFC7F}"/>
              </a:ext>
            </a:extLst>
          </p:cNvPr>
          <p:cNvSpPr txBox="1"/>
          <p:nvPr/>
        </p:nvSpPr>
        <p:spPr>
          <a:xfrm>
            <a:off x="213360" y="1341120"/>
            <a:ext cx="46126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>
                <a:latin typeface="Speak Pro" panose="020B0504020101020102" pitchFamily="34" charset="0"/>
              </a:rPr>
              <a:t>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Speak Pro" panose="020B0504020101020102" pitchFamily="34" charset="0"/>
              </a:rPr>
              <a:t>Geboren: 4 juli 1978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Speak Pro" panose="020B0504020101020102" pitchFamily="34" charset="0"/>
              </a:rPr>
              <a:t>Geboorteplaats: Trondheim, Noorwegen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Speak Pro" panose="020B0504020101020102" pitchFamily="34" charset="0"/>
              </a:rPr>
              <a:t>Woont en werkt momenteel in </a:t>
            </a:r>
            <a:r>
              <a:rPr lang="nl-NL" dirty="0" err="1">
                <a:latin typeface="Speak Pro" panose="020B0504020101020102" pitchFamily="34" charset="0"/>
              </a:rPr>
              <a:t>Gratangen</a:t>
            </a:r>
            <a:r>
              <a:rPr lang="nl-NL" dirty="0">
                <a:latin typeface="Speak Pro" panose="020B0504020101020102" pitchFamily="34" charset="0"/>
              </a:rPr>
              <a:t>, Noord-Noorwegen.</a:t>
            </a:r>
            <a:br>
              <a:rPr lang="nl-NL" i="1" dirty="0">
                <a:latin typeface="Speak Pro" panose="020B0504020101020102" pitchFamily="34" charset="0"/>
              </a:rPr>
            </a:br>
            <a:endParaRPr lang="nl-NL" i="1" dirty="0">
              <a:latin typeface="Speak Pro" panose="020B0504020101020102" pitchFamily="34" charset="0"/>
            </a:endParaRPr>
          </a:p>
          <a:p>
            <a:r>
              <a:rPr lang="nl-NL" b="1" i="1" dirty="0">
                <a:latin typeface="Speak Pro" panose="020B0504020101020102" pitchFamily="34" charset="0"/>
              </a:rPr>
              <a:t>Opleiding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Speak Pro" panose="020B0504020101020102" pitchFamily="34" charset="0"/>
              </a:rPr>
              <a:t>Monash</a:t>
            </a:r>
            <a:r>
              <a:rPr lang="nl-NL" dirty="0">
                <a:latin typeface="Speak Pro" panose="020B0504020101020102" pitchFamily="34" charset="0"/>
              </a:rPr>
              <a:t> University, Melbourne, Australia, 2005 – 2007: MA of Visual Arts – High </a:t>
            </a:r>
            <a:r>
              <a:rPr lang="nl-NL" dirty="0" err="1">
                <a:latin typeface="Speak Pro" panose="020B0504020101020102" pitchFamily="34" charset="0"/>
              </a:rPr>
              <a:t>Distinction</a:t>
            </a:r>
            <a:endParaRPr lang="nl-NL" dirty="0">
              <a:latin typeface="Speak 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Speak Pro" panose="020B0504020101020102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Speak Pro" panose="020B0504020101020102" pitchFamily="34" charset="0"/>
              </a:rPr>
              <a:t>Robert Gordon University, Aberdeen, Scotland, 1997 – 2001: BA </a:t>
            </a:r>
            <a:r>
              <a:rPr lang="nl-NL" dirty="0" err="1">
                <a:latin typeface="Speak Pro" panose="020B0504020101020102" pitchFamily="34" charset="0"/>
              </a:rPr>
              <a:t>Hons</a:t>
            </a:r>
            <a:r>
              <a:rPr lang="nl-NL" dirty="0">
                <a:latin typeface="Speak Pro" panose="020B0504020101020102" pitchFamily="34" charset="0"/>
              </a:rPr>
              <a:t>. Design &amp; </a:t>
            </a:r>
            <a:r>
              <a:rPr lang="nl-NL" dirty="0" err="1">
                <a:latin typeface="Speak Pro" panose="020B0504020101020102" pitchFamily="34" charset="0"/>
              </a:rPr>
              <a:t>Craft</a:t>
            </a:r>
            <a:r>
              <a:rPr lang="nl-NL" dirty="0">
                <a:latin typeface="Speak Pro" panose="020B0504020101020102" pitchFamily="34" charset="0"/>
              </a:rPr>
              <a:t> – 1st Class </a:t>
            </a:r>
            <a:r>
              <a:rPr lang="nl-NL" dirty="0" err="1">
                <a:latin typeface="Speak Pro" panose="020B0504020101020102" pitchFamily="34" charset="0"/>
              </a:rPr>
              <a:t>Hono</a:t>
            </a:r>
            <a:br>
              <a:rPr lang="nl-NL" i="1" dirty="0">
                <a:latin typeface="Speak Pro" panose="020B0504020101020102" pitchFamily="34" charset="0"/>
              </a:rPr>
            </a:br>
            <a:endParaRPr lang="nl-NL" b="1" i="1" dirty="0">
              <a:latin typeface="Speak Pro" panose="020B0504020101020102" pitchFamily="34" charset="0"/>
            </a:endParaRPr>
          </a:p>
          <a:p>
            <a:r>
              <a:rPr lang="nl-NL" b="1" i="1" dirty="0">
                <a:latin typeface="Speak Pro" panose="020B0504020101020102" pitchFamily="34" charset="0"/>
              </a:rPr>
              <a:t>Formele aspecten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Speak Pro" panose="020B0504020101020102" pitchFamily="34" charset="0"/>
              </a:rPr>
              <a:t>Contrasten (Geometrisch </a:t>
            </a:r>
            <a:r>
              <a:rPr lang="nl-NL" dirty="0" err="1">
                <a:latin typeface="Speak Pro" panose="020B0504020101020102" pitchFamily="34" charset="0"/>
              </a:rPr>
              <a:t>vs</a:t>
            </a:r>
            <a:r>
              <a:rPr lang="nl-NL" dirty="0">
                <a:latin typeface="Speak Pro" panose="020B0504020101020102" pitchFamily="34" charset="0"/>
              </a:rPr>
              <a:t> organisch)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Speak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7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3EC8C124-30AC-4997-B83C-606F7D4F84C5}"/>
              </a:ext>
            </a:extLst>
          </p:cNvPr>
          <p:cNvSpPr txBox="1"/>
          <p:nvPr/>
        </p:nvSpPr>
        <p:spPr>
          <a:xfrm>
            <a:off x="4673600" y="5839301"/>
            <a:ext cx="869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rgbClr val="333333"/>
                </a:solidFill>
                <a:effectLst/>
                <a:latin typeface="Speak Pro" panose="020B0504020101020102" pitchFamily="34" charset="0"/>
              </a:rPr>
              <a:t>Green Inversion,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Speak Pro" panose="020B0504020101020102" pitchFamily="34" charset="0"/>
              </a:rPr>
              <a:t>2013</a:t>
            </a: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Speak Pro" panose="020B0504020101020102" pitchFamily="34" charset="0"/>
              </a:rPr>
              <a:t>180 x 120 cm. </a:t>
            </a:r>
          </a:p>
          <a:p>
            <a:r>
              <a:rPr lang="en-US" sz="1600" b="0" i="0" dirty="0">
                <a:solidFill>
                  <a:srgbClr val="333333"/>
                </a:solidFill>
                <a:effectLst/>
                <a:latin typeface="Speak Pro" panose="020B0504020101020102" pitchFamily="34" charset="0"/>
              </a:rPr>
              <a:t>Acrylic on canvas.</a:t>
            </a:r>
            <a:endParaRPr lang="nl-NL" sz="1600" dirty="0">
              <a:latin typeface="Speak Pro" panose="020B0504020101020102" pitchFamily="34" charset="0"/>
            </a:endParaRPr>
          </a:p>
        </p:txBody>
      </p:sp>
      <p:pic>
        <p:nvPicPr>
          <p:cNvPr id="4" name="Afbeelding 3" descr="Afbeelding met tafel, voedsel, taart&#10;&#10;Automatisch gegenereerde beschrijving">
            <a:extLst>
              <a:ext uri="{FF2B5EF4-FFF2-40B4-BE49-F238E27FC236}">
                <a16:creationId xmlns:a16="http://schemas.microsoft.com/office/drawing/2014/main" id="{5BB10DD2-F3A0-4BE8-89ED-8E07C84A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80035"/>
            <a:ext cx="7274258" cy="4873513"/>
          </a:xfrm>
          <a:prstGeom prst="rect">
            <a:avLst/>
          </a:prstGeom>
        </p:spPr>
      </p:pic>
      <p:pic>
        <p:nvPicPr>
          <p:cNvPr id="2" name="Afbeelding 1" descr="Afbeelding met vallei, natuur&#10;&#10;Automatisch gegenereerde beschrijving">
            <a:extLst>
              <a:ext uri="{FF2B5EF4-FFF2-40B4-BE49-F238E27FC236}">
                <a16:creationId xmlns:a16="http://schemas.microsoft.com/office/drawing/2014/main" id="{D6E53437-1EFF-4170-A344-4AD1CFAED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2" y="280035"/>
            <a:ext cx="4080802" cy="55710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80BAD06-A4A1-4A3D-9103-C3A7F6F3D22D}"/>
              </a:ext>
            </a:extLst>
          </p:cNvPr>
          <p:cNvSpPr txBox="1"/>
          <p:nvPr/>
        </p:nvSpPr>
        <p:spPr>
          <a:xfrm>
            <a:off x="244142" y="5851101"/>
            <a:ext cx="399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Speak Pro" panose="020B0504020101020102" pitchFamily="34" charset="0"/>
              </a:rPr>
              <a:t>60 x 80 cm </a:t>
            </a:r>
          </a:p>
        </p:txBody>
      </p:sp>
    </p:spTree>
    <p:extLst>
      <p:ext uri="{BB962C8B-B14F-4D97-AF65-F5344CB8AC3E}">
        <p14:creationId xmlns:p14="http://schemas.microsoft.com/office/powerpoint/2010/main" val="254629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D261DB2-ACF4-4724-8B56-5D1C468BE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 b="248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2E87EE-3F47-4F1F-B3FF-7AD19BD3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566756"/>
            <a:ext cx="10592174" cy="656946"/>
          </a:xfrm>
        </p:spPr>
        <p:txBody>
          <a:bodyPr anchor="t">
            <a:normAutofit/>
          </a:bodyPr>
          <a:lstStyle/>
          <a:p>
            <a:pPr algn="l"/>
            <a:r>
              <a:rPr lang="nl-NL" sz="4000">
                <a:solidFill>
                  <a:srgbClr val="000000"/>
                </a:solidFill>
                <a:latin typeface="Speak Pro" panose="020B0504020101020102" pitchFamily="34" charset="0"/>
              </a:rPr>
              <a:t>James Kudo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837158-F6E6-4F27-B70E-A8C45E5299E2}"/>
              </a:ext>
            </a:extLst>
          </p:cNvPr>
          <p:cNvSpPr txBox="1"/>
          <p:nvPr/>
        </p:nvSpPr>
        <p:spPr>
          <a:xfrm>
            <a:off x="4286250" y="543356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Speak Pro" panose="020B0504020101020102" pitchFamily="34" charset="0"/>
              </a:rPr>
              <a:t>Zijn werk i</a:t>
            </a:r>
            <a:r>
              <a:rPr lang="nl-NL" b="0" i="0" dirty="0">
                <a:solidFill>
                  <a:srgbClr val="000000"/>
                </a:solidFill>
                <a:effectLst/>
                <a:latin typeface="Speak Pro" panose="020B0504020101020102" pitchFamily="34" charset="0"/>
              </a:rPr>
              <a:t>s gebaseerd </a:t>
            </a:r>
            <a:r>
              <a:rPr lang="nl-NL" dirty="0">
                <a:solidFill>
                  <a:srgbClr val="000000"/>
                </a:solidFill>
                <a:latin typeface="Speak Pro" panose="020B0504020101020102" pitchFamily="34" charset="0"/>
              </a:rPr>
              <a:t> </a:t>
            </a:r>
            <a:r>
              <a:rPr lang="nl-NL" b="0" i="0" dirty="0">
                <a:solidFill>
                  <a:srgbClr val="000000"/>
                </a:solidFill>
                <a:effectLst/>
                <a:latin typeface="Speak Pro" panose="020B0504020101020102" pitchFamily="34" charset="0"/>
              </a:rPr>
              <a:t>op zijn ervaring met het opgroeien in Novo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Speak Pro" panose="020B0504020101020102" pitchFamily="34" charset="0"/>
              </a:rPr>
              <a:t>Oriente</a:t>
            </a:r>
            <a:r>
              <a:rPr lang="nl-NL" b="0" i="0" dirty="0">
                <a:solidFill>
                  <a:srgbClr val="000000"/>
                </a:solidFill>
                <a:effectLst/>
                <a:latin typeface="Speak Pro" panose="020B0504020101020102" pitchFamily="34" charset="0"/>
              </a:rPr>
              <a:t>, Brazilië in de die werd verwoest en overstroomd voor de bouw van een waterkrachtcentrale.</a:t>
            </a:r>
            <a:endParaRPr lang="nl-NL" dirty="0">
              <a:latin typeface="Speak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1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2E87EE-3F47-4F1F-B3FF-7AD19BD3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61303"/>
            <a:ext cx="4556760" cy="77501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l-NL" sz="5200">
                <a:latin typeface="Speak Pro" panose="020B0504020101020102" pitchFamily="34" charset="0"/>
              </a:rPr>
              <a:t>James Kudo</a:t>
            </a:r>
            <a:endParaRPr lang="nl-NL" sz="5200" dirty="0">
              <a:latin typeface="Speak Pro" panose="020B0504020101020102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EB822CA-124A-44A8-AB25-67E4292CFC7F}"/>
              </a:ext>
            </a:extLst>
          </p:cNvPr>
          <p:cNvSpPr txBox="1"/>
          <p:nvPr/>
        </p:nvSpPr>
        <p:spPr>
          <a:xfrm>
            <a:off x="213360" y="1297624"/>
            <a:ext cx="5139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>
                <a:latin typeface="Speak Pro" panose="020B0504020101020102" pitchFamily="34" charset="0"/>
              </a:rPr>
              <a:t>Info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Geboren: 1967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Geboorteplaats: Brazilië </a:t>
            </a:r>
          </a:p>
          <a:p>
            <a:r>
              <a:rPr lang="nl-NL" sz="2000" dirty="0">
                <a:latin typeface="Speak Pro" panose="020B0504020101020102" pitchFamily="34" charset="0"/>
              </a:rPr>
              <a:t>.</a:t>
            </a:r>
            <a:endParaRPr lang="nl-NL" sz="2000" i="1" dirty="0">
              <a:latin typeface="Speak Pro" panose="020B0504020101020102" pitchFamily="34" charset="0"/>
            </a:endParaRPr>
          </a:p>
          <a:p>
            <a:r>
              <a:rPr lang="nl-NL" sz="2000" b="1" i="1" dirty="0">
                <a:latin typeface="Speak Pro" panose="020B0504020101020102" pitchFamily="34" charset="0"/>
              </a:rPr>
              <a:t>Formele aspecten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Architectuur </a:t>
            </a:r>
            <a:r>
              <a:rPr lang="nl-NL" sz="2000" dirty="0" err="1">
                <a:latin typeface="Speak Pro" panose="020B0504020101020102" pitchFamily="34" charset="0"/>
              </a:rPr>
              <a:t>vs</a:t>
            </a:r>
            <a:r>
              <a:rPr lang="nl-NL" sz="2000" dirty="0">
                <a:latin typeface="Speak Pro" panose="020B0504020101020102" pitchFamily="34" charset="0"/>
              </a:rPr>
              <a:t> natuur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Contrasten (Geometrisch </a:t>
            </a:r>
            <a:r>
              <a:rPr lang="nl-NL" sz="2000" dirty="0" err="1">
                <a:latin typeface="Speak Pro" panose="020B0504020101020102" pitchFamily="34" charset="0"/>
              </a:rPr>
              <a:t>vs</a:t>
            </a:r>
            <a:r>
              <a:rPr lang="nl-NL" sz="2000" dirty="0">
                <a:latin typeface="Speak Pro" panose="020B0504020101020102" pitchFamily="34" charset="0"/>
              </a:rPr>
              <a:t> organisch) </a:t>
            </a:r>
            <a:br>
              <a:rPr lang="nl-NL" sz="2000" dirty="0">
                <a:latin typeface="Speak Pro" panose="020B0504020101020102" pitchFamily="34" charset="0"/>
              </a:rPr>
            </a:br>
            <a:endParaRPr lang="nl-NL" sz="2000" b="1" dirty="0">
              <a:latin typeface="Speak Pro" panose="020B0504020101020102" pitchFamily="34" charset="0"/>
            </a:endParaRPr>
          </a:p>
          <a:p>
            <a:r>
              <a:rPr lang="nl-NL" sz="2000" b="1" i="1" dirty="0">
                <a:latin typeface="Speak Pro" panose="020B0504020101020102" pitchFamily="34" charset="0"/>
              </a:rPr>
              <a:t>Inhoudelijke aspecten </a:t>
            </a:r>
          </a:p>
          <a:p>
            <a:r>
              <a:rPr lang="nl-NL" sz="2000" dirty="0">
                <a:solidFill>
                  <a:srgbClr val="000000"/>
                </a:solidFill>
                <a:latin typeface="Speak Pro" panose="020B0504020101020102" pitchFamily="34" charset="0"/>
              </a:rPr>
              <a:t>S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Speak Pro" panose="020B0504020101020102" pitchFamily="34" charset="0"/>
              </a:rPr>
              <a:t>tedelijke ontwikkeling, veranderingen in het landschap en de botsing tussen technologische vooruitgang en de natuur.</a:t>
            </a:r>
            <a:endParaRPr lang="nl-NL" sz="2000" dirty="0">
              <a:latin typeface="Speak Pro" panose="020B0504020101020102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0C5692-8C84-41F9-8BC2-DF6A843B2995}"/>
              </a:ext>
            </a:extLst>
          </p:cNvPr>
          <p:cNvSpPr txBox="1"/>
          <p:nvPr/>
        </p:nvSpPr>
        <p:spPr>
          <a:xfrm>
            <a:off x="5353050" y="6075828"/>
            <a:ext cx="6625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Speak Pro" panose="020B0504020101020102" pitchFamily="34" charset="0"/>
              </a:rPr>
              <a:t>Forest VII</a:t>
            </a:r>
            <a:r>
              <a:rPr lang="en-US" sz="1400" dirty="0">
                <a:latin typeface="Speak Pro" panose="020B0504020101020102" pitchFamily="34" charset="0"/>
              </a:rPr>
              <a:t>, 2019</a:t>
            </a:r>
          </a:p>
          <a:p>
            <a:r>
              <a:rPr lang="en-US" sz="1400" dirty="0">
                <a:latin typeface="Speak Pro" panose="020B0504020101020102" pitchFamily="34" charset="0"/>
              </a:rPr>
              <a:t>60 × 80 cm</a:t>
            </a:r>
          </a:p>
          <a:p>
            <a:r>
              <a:rPr lang="en-US" sz="1400" dirty="0">
                <a:latin typeface="Speak Pro" panose="020B0504020101020102" pitchFamily="34" charset="0"/>
              </a:rPr>
              <a:t>Acrylic on canvas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CF500E3-13E4-47B3-A39B-E87EE345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05696"/>
            <a:ext cx="4968620" cy="66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kleurrijk, tafel, vlieger, paraplu&#10;&#10;Automatisch gegenereerde beschrijving">
            <a:extLst>
              <a:ext uri="{FF2B5EF4-FFF2-40B4-BE49-F238E27FC236}">
                <a16:creationId xmlns:a16="http://schemas.microsoft.com/office/drawing/2014/main" id="{84F7AAD6-3BC0-4B79-8FF1-13693688A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2333" r="2048"/>
          <a:stretch/>
        </p:blipFill>
        <p:spPr>
          <a:xfrm>
            <a:off x="5073646" y="226781"/>
            <a:ext cx="6935623" cy="51542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10C5692-8C84-41F9-8BC2-DF6A843B2995}"/>
              </a:ext>
            </a:extLst>
          </p:cNvPr>
          <p:cNvSpPr txBox="1"/>
          <p:nvPr/>
        </p:nvSpPr>
        <p:spPr>
          <a:xfrm>
            <a:off x="4858528" y="5958591"/>
            <a:ext cx="792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Speak Pro" panose="020B0504020101020102" pitchFamily="34" charset="0"/>
              </a:rPr>
              <a:t>Forest VII</a:t>
            </a:r>
            <a:r>
              <a:rPr lang="en-US" sz="1600" dirty="0">
                <a:latin typeface="Speak Pro" panose="020B0504020101020102" pitchFamily="34" charset="0"/>
              </a:rPr>
              <a:t>, 2019</a:t>
            </a:r>
          </a:p>
          <a:p>
            <a:r>
              <a:rPr lang="en-US" sz="1600" dirty="0">
                <a:latin typeface="Speak Pro" panose="020B0504020101020102" pitchFamily="34" charset="0"/>
              </a:rPr>
              <a:t>120 × 160 cm</a:t>
            </a:r>
          </a:p>
          <a:p>
            <a:r>
              <a:rPr lang="en-US" sz="1600" dirty="0">
                <a:latin typeface="Speak Pro" panose="020B0504020101020102" pitchFamily="34" charset="0"/>
              </a:rPr>
              <a:t>Acrylic on canvas</a:t>
            </a:r>
          </a:p>
        </p:txBody>
      </p:sp>
      <p:pic>
        <p:nvPicPr>
          <p:cNvPr id="2" name="Afbeelding 1" descr="Afbeelding met vallei, natuur&#10;&#10;Automatisch gegenereerde beschrijving">
            <a:extLst>
              <a:ext uri="{FF2B5EF4-FFF2-40B4-BE49-F238E27FC236}">
                <a16:creationId xmlns:a16="http://schemas.microsoft.com/office/drawing/2014/main" id="{804B43D8-EABA-408B-8CA8-17322C2E5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" y="226781"/>
            <a:ext cx="4080802" cy="55710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22D0BAF-E919-4A4C-85B8-68F30CB73088}"/>
              </a:ext>
            </a:extLst>
          </p:cNvPr>
          <p:cNvSpPr txBox="1"/>
          <p:nvPr/>
        </p:nvSpPr>
        <p:spPr>
          <a:xfrm>
            <a:off x="304019" y="5958591"/>
            <a:ext cx="399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Speak Pro" panose="020B0504020101020102" pitchFamily="34" charset="0"/>
              </a:rPr>
              <a:t>60 x 80 cm </a:t>
            </a:r>
          </a:p>
        </p:txBody>
      </p:sp>
    </p:spTree>
    <p:extLst>
      <p:ext uri="{BB962C8B-B14F-4D97-AF65-F5344CB8AC3E}">
        <p14:creationId xmlns:p14="http://schemas.microsoft.com/office/powerpoint/2010/main" val="281395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vloer, binnen, plafond, gebouw&#10;&#10;Automatisch gegenereerde beschrijving">
            <a:extLst>
              <a:ext uri="{FF2B5EF4-FFF2-40B4-BE49-F238E27FC236}">
                <a16:creationId xmlns:a16="http://schemas.microsoft.com/office/drawing/2014/main" id="{989AC11A-A788-4878-892D-95D900A88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1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2E87EE-3F47-4F1F-B3FF-7AD19BD3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Marc Freeman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9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2E87EE-3F47-4F1F-B3FF-7AD19BD3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61303"/>
            <a:ext cx="4556760" cy="77501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l-NL" sz="5200" dirty="0">
                <a:latin typeface="Speak Pro" panose="020B0504020101020102" pitchFamily="34" charset="0"/>
              </a:rPr>
              <a:t>Marc Freeman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EB822CA-124A-44A8-AB25-67E4292CFC7F}"/>
              </a:ext>
            </a:extLst>
          </p:cNvPr>
          <p:cNvSpPr txBox="1"/>
          <p:nvPr/>
        </p:nvSpPr>
        <p:spPr>
          <a:xfrm>
            <a:off x="213360" y="1297624"/>
            <a:ext cx="51396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>
                <a:latin typeface="Speak Pro" panose="020B0504020101020102" pitchFamily="34" charset="0"/>
              </a:rPr>
              <a:t>Info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Geboren: 1979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Geboorteplaats: Melbourne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Woont en werkt momenteel in Melbourne, Victoria.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i="1" dirty="0">
              <a:latin typeface="Speak Pro" panose="020B0504020101020102" pitchFamily="34" charset="0"/>
            </a:endParaRPr>
          </a:p>
          <a:p>
            <a:r>
              <a:rPr lang="nl-NL" sz="2000" b="1" i="1" dirty="0">
                <a:latin typeface="Speak Pro" panose="020B0504020101020102" pitchFamily="34" charset="0"/>
              </a:rPr>
              <a:t>Opleiding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latin typeface="Speak Pro" panose="020B0504020101020102" pitchFamily="34" charset="0"/>
              </a:rPr>
              <a:t>RMIT in 2004 met een Bachelor of Art (</a:t>
            </a:r>
            <a:r>
              <a:rPr lang="nl-NL" sz="2000" i="1" dirty="0" err="1">
                <a:latin typeface="Speak Pro" panose="020B0504020101020102" pitchFamily="34" charset="0"/>
              </a:rPr>
              <a:t>Painting</a:t>
            </a:r>
            <a:r>
              <a:rPr lang="nl-NL" sz="2000" i="1" dirty="0">
                <a:latin typeface="Speak Pro" panose="020B0504020101020102" pitchFamily="34" charset="0"/>
              </a:rPr>
              <a:t>)</a:t>
            </a:r>
            <a:br>
              <a:rPr lang="nl-NL" sz="2000" i="1" dirty="0">
                <a:latin typeface="Speak Pro" panose="020B0504020101020102" pitchFamily="34" charset="0"/>
              </a:rPr>
            </a:br>
            <a:endParaRPr lang="nl-NL" sz="2000" i="1" dirty="0">
              <a:latin typeface="Speak Pro" panose="020B0504020101020102" pitchFamily="34" charset="0"/>
            </a:endParaRPr>
          </a:p>
          <a:p>
            <a:r>
              <a:rPr lang="nl-NL" sz="2000" b="1" i="1" dirty="0">
                <a:latin typeface="Speak Pro" panose="020B0504020101020102" pitchFamily="34" charset="0"/>
              </a:rPr>
              <a:t>Formele aspecten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Speak Pro" panose="020B0504020101020102" pitchFamily="34" charset="0"/>
              </a:rPr>
              <a:t>Werken in lagen</a:t>
            </a:r>
            <a:br>
              <a:rPr lang="nl-NL" sz="2000" dirty="0">
                <a:latin typeface="Speak Pro" panose="020B0504020101020102" pitchFamily="34" charset="0"/>
              </a:rPr>
            </a:br>
            <a:endParaRPr lang="nl-NL" sz="2000" b="1" dirty="0">
              <a:latin typeface="Speak Pro" panose="020B0504020101020102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0C5692-8C84-41F9-8BC2-DF6A843B2995}"/>
              </a:ext>
            </a:extLst>
          </p:cNvPr>
          <p:cNvSpPr txBox="1"/>
          <p:nvPr/>
        </p:nvSpPr>
        <p:spPr>
          <a:xfrm>
            <a:off x="6705600" y="6063594"/>
            <a:ext cx="6625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Speak Pro" panose="020B0504020101020102" pitchFamily="34" charset="0"/>
              </a:rPr>
              <a:t>Media Mix #2, 2016</a:t>
            </a:r>
          </a:p>
          <a:p>
            <a:r>
              <a:rPr lang="es-ES" sz="1400" dirty="0">
                <a:latin typeface="Speak Pro" panose="020B0504020101020102" pitchFamily="34" charset="0"/>
              </a:rPr>
              <a:t>164cm x 152cm</a:t>
            </a:r>
          </a:p>
          <a:p>
            <a:r>
              <a:rPr lang="es-ES" sz="1400" dirty="0">
                <a:latin typeface="Speak Pro" panose="020B0504020101020102" pitchFamily="34" charset="0"/>
              </a:rPr>
              <a:t>Mixed media</a:t>
            </a:r>
          </a:p>
          <a:p>
            <a:endParaRPr lang="es-ES" sz="1400" dirty="0">
              <a:latin typeface="Speak Pro" panose="020B0504020101020102" pitchFamily="34" charset="0"/>
            </a:endParaRPr>
          </a:p>
        </p:txBody>
      </p:sp>
      <p:pic>
        <p:nvPicPr>
          <p:cNvPr id="4" name="Afbeelding 3" descr="Afbeelding met zitten, kleurrijk, reus, graffiti&#10;&#10;Automatisch gegenereerde beschrijving">
            <a:extLst>
              <a:ext uri="{FF2B5EF4-FFF2-40B4-BE49-F238E27FC236}">
                <a16:creationId xmlns:a16="http://schemas.microsoft.com/office/drawing/2014/main" id="{05AB287C-8567-4A78-92ED-D02BE7951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9701"/>
            <a:ext cx="5257800" cy="58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72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Breedbeeld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Speak Pro</vt:lpstr>
      <vt:lpstr>Kantoorthema</vt:lpstr>
      <vt:lpstr>Kunstenaars onderzoeksopdracht </vt:lpstr>
      <vt:lpstr>Tonje Moe</vt:lpstr>
      <vt:lpstr>Tonje Moe</vt:lpstr>
      <vt:lpstr>PowerPoint-presentatie</vt:lpstr>
      <vt:lpstr>James Kudo</vt:lpstr>
      <vt:lpstr>James Kudo</vt:lpstr>
      <vt:lpstr>PowerPoint-presentatie</vt:lpstr>
      <vt:lpstr>Marc Freeman</vt:lpstr>
      <vt:lpstr>Marc Freeman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Kunstenaars onderzoeksopdracht </dc:title>
  <dc:creator> </dc:creator>
  <cp:lastModifiedBy> </cp:lastModifiedBy>
  <cp:revision>4</cp:revision>
  <dcterms:created xsi:type="dcterms:W3CDTF">2020-11-18T17:24:17Z</dcterms:created>
  <dcterms:modified xsi:type="dcterms:W3CDTF">2020-11-19T14:21:20Z</dcterms:modified>
</cp:coreProperties>
</file>